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86" r:id="rId3"/>
    <p:sldId id="290" r:id="rId4"/>
    <p:sldId id="291" r:id="rId5"/>
    <p:sldId id="287" r:id="rId6"/>
    <p:sldId id="292" r:id="rId7"/>
    <p:sldId id="294" r:id="rId8"/>
    <p:sldId id="296" r:id="rId9"/>
    <p:sldId id="297" r:id="rId10"/>
    <p:sldId id="316" r:id="rId11"/>
    <p:sldId id="299" r:id="rId12"/>
    <p:sldId id="300" r:id="rId13"/>
    <p:sldId id="301" r:id="rId14"/>
    <p:sldId id="302" r:id="rId15"/>
    <p:sldId id="303" r:id="rId16"/>
    <p:sldId id="305" r:id="rId17"/>
    <p:sldId id="306" r:id="rId18"/>
    <p:sldId id="307" r:id="rId19"/>
    <p:sldId id="322" r:id="rId20"/>
    <p:sldId id="321" r:id="rId21"/>
    <p:sldId id="323" r:id="rId22"/>
    <p:sldId id="308" r:id="rId23"/>
    <p:sldId id="304" r:id="rId24"/>
    <p:sldId id="309" r:id="rId25"/>
    <p:sldId id="310" r:id="rId26"/>
    <p:sldId id="311" r:id="rId27"/>
    <p:sldId id="313" r:id="rId28"/>
    <p:sldId id="314" r:id="rId29"/>
    <p:sldId id="315" r:id="rId30"/>
    <p:sldId id="320" r:id="rId31"/>
    <p:sldId id="288" r:id="rId3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5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 autoAdjust="0"/>
    <p:restoredTop sz="89666"/>
  </p:normalViewPr>
  <p:slideViewPr>
    <p:cSldViewPr snapToGrid="0">
      <p:cViewPr varScale="1">
        <p:scale>
          <a:sx n="101" d="100"/>
          <a:sy n="101" d="100"/>
        </p:scale>
        <p:origin x="9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先Pre-train先學知識，再透過fine-tune將知識transfer到下游任務。Pretrain-then-finetune is a standard for PLMs to utilize in NLP。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在Large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PLM出現後，近幾年，fine-tune技術在NLP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廣泛被使用。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591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剪枝：丟掉一些對下游任務無用的head</a:t>
            </a:r>
          </a:p>
          <a:p>
            <a:r>
              <a:rPr lang="en-TW" dirty="0"/>
              <a:t>蒸餾：大模型到小模型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29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壓縮精度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979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大PLM有足夠的knowledge，為何模型越大，下游任務無法同時增大</a:t>
            </a:r>
          </a:p>
          <a:p>
            <a:pPr marL="228600" indent="-228600">
              <a:buAutoNum type="arabicPeriod"/>
            </a:pPr>
            <a:r>
              <a:rPr lang="en-TW" dirty="0"/>
              <a:t>無法有效調度參數</a:t>
            </a:r>
          </a:p>
          <a:p>
            <a:pPr marL="228600" indent="-228600">
              <a:buAutoNum type="arabicPeriod"/>
            </a:pPr>
            <a:r>
              <a:rPr lang="en-US" dirty="0"/>
              <a:t>P</a:t>
            </a:r>
            <a:r>
              <a:rPr lang="en-TW" dirty="0"/>
              <a:t>re-training 和 fine-tuning objective 差距太大。[mask]某一個詞，用上下文直接預測[mask]。在fine-tunet時，插入[CLS]使用上下文產生[CLS]emb，然後再去做分類任務。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610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只訓練adapter (feedward layer)&lt;只要存adapter參數。在inference階段時，用跟task相對應的adapter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28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- MLM模型上，pre-train和fine-tune有差異。把下游任務改成MLM的template。</a:t>
            </a:r>
          </a:p>
          <a:p>
            <a:r>
              <a:rPr lang="en-TW" dirty="0"/>
              <a:t>例如原本是加[CLS]</a:t>
            </a:r>
            <a:r>
              <a:rPr lang="zh-TW" altLang="en-US" dirty="0"/>
              <a:t> </a:t>
            </a:r>
            <a:r>
              <a:rPr lang="en-TW" dirty="0"/>
              <a:t>token，然後crossentropy當成分類任務訓練。現在給一個prompt生成mask。 這邊的方式說明如何優化prompt</a:t>
            </a:r>
          </a:p>
          <a:p>
            <a:pPr marL="171450" indent="-171450">
              <a:buFontTx/>
              <a:buChar char="-"/>
            </a:pPr>
            <a:r>
              <a:rPr lang="en-TW" dirty="0"/>
              <a:t>parameter-effficient, data-efficient, time-efficient, ….被用在GPT, T-5上等…</a:t>
            </a:r>
          </a:p>
          <a:p>
            <a:pPr marL="171450" indent="-171450">
              <a:buFontTx/>
              <a:buChar char="-"/>
            </a:pPr>
            <a:r>
              <a:rPr lang="en-TW" dirty="0"/>
              <a:t>以往prompt tuning 在few-shot場景有效。現在在many shot也能見效。Ex.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P-tuning, PTR</a:t>
            </a:r>
            <a:r>
              <a:rPr lang="en-TW" dirty="0"/>
              <a:t>旭爺工作</a:t>
            </a:r>
          </a:p>
          <a:p>
            <a:pPr marL="171450" indent="-171450">
              <a:buFontTx/>
              <a:buChar char="-"/>
            </a:pPr>
            <a:r>
              <a:rPr lang="en-TW" dirty="0"/>
              <a:t>有一些證明工作說明prompt的有效性</a:t>
            </a:r>
          </a:p>
          <a:p>
            <a:pPr marL="171450" indent="-171450">
              <a:buFontTx/>
              <a:buChar char="-"/>
            </a:pP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99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假設：如果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task, domain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相似，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adapter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會相。</a:t>
            </a:r>
            <a:endParaRPr lang="en-US" altLang="zh-CN" sz="1000" b="0" kern="1200" spc="100" dirty="0">
              <a:solidFill>
                <a:schemeClr val="tx1"/>
              </a:solidFill>
              <a:latin typeface="+mn-lt"/>
              <a:ea typeface="STHeiti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Adapter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的遷移性，有實驗分析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adapter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的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embedding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表示，相同的任務會貼近。將同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task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的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adapter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拿到其他的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task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上去用</a:t>
            </a:r>
            <a:endParaRPr lang="en-US" altLang="zh-CN" sz="1000" b="0" kern="1200" spc="100" dirty="0">
              <a:solidFill>
                <a:schemeClr val="tx1"/>
              </a:solidFill>
              <a:latin typeface="+mn-lt"/>
              <a:ea typeface="STHeiti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Adapter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的疊加性，根據不同的任務產生不同的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trained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的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adapter (Diff)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，再做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fine-tune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。測試是否能疊加使用</a:t>
            </a:r>
            <a:endParaRPr lang="en-US" altLang="zh-CN" sz="1000" b="0" kern="1200" spc="100" dirty="0">
              <a:solidFill>
                <a:schemeClr val="tx1"/>
              </a:solidFill>
              <a:latin typeface="+mn-lt"/>
              <a:ea typeface="STHeiti" panose="02010600040101010101" pitchFamily="2" charset="-122"/>
              <a:cs typeface="+mn-cs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704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架設：如果</a:t>
            </a:r>
            <a:r>
              <a:rPr lang="en-US" altLang="zh-CN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task, domain</a:t>
            </a:r>
            <a:r>
              <a:rPr lang="zh-CN" altLang="en-US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相似，</a:t>
            </a:r>
            <a:r>
              <a:rPr lang="en-US" altLang="zh-CN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prompt</a:t>
            </a:r>
            <a:r>
              <a:rPr lang="zh-CN" altLang="en-US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會相似。</a:t>
            </a:r>
            <a:endParaRPr lang="en-US" altLang="zh-CN" sz="1200" b="0" kern="1200" spc="100" dirty="0">
              <a:solidFill>
                <a:schemeClr val="tx1"/>
              </a:solidFill>
              <a:latin typeface="+mn-lt"/>
              <a:ea typeface="STHeiti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如何刻畫</a:t>
            </a:r>
            <a:r>
              <a:rPr lang="en-US" altLang="zh-CN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prompt, adapter</a:t>
            </a:r>
            <a:r>
              <a:rPr lang="zh-CN" altLang="en-US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的相似度是個問題（</a:t>
            </a:r>
            <a:r>
              <a:rPr lang="en-US" altLang="zh-CN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transfer</a:t>
            </a:r>
            <a:r>
              <a:rPr lang="zh-CN" altLang="en-US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到第三個</a:t>
            </a:r>
            <a:r>
              <a:rPr lang="en-US" altLang="zh-CN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task</a:t>
            </a:r>
            <a:r>
              <a:rPr lang="zh-CN" altLang="en-US" sz="12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看表現，還是投射到低維）</a:t>
            </a:r>
            <a:endParaRPr lang="en-US" altLang="zh-CN" sz="1200" b="0" kern="1200" spc="100" dirty="0">
              <a:solidFill>
                <a:schemeClr val="tx1"/>
              </a:solidFill>
              <a:latin typeface="+mn-lt"/>
              <a:ea typeface="STHeiti" panose="0201060004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863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936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大模型比小模型不穩定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non-standard optimizer to train PLMs (BERT modified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AdamW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optimizer omitting a bias correction step), which has similar effect as the learning rate warmup.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117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Parameter Regularization</a:t>
            </a:r>
            <a:r>
              <a:rPr lang="zh-CN" altLang="en-US" dirty="0"/>
              <a:t>：加入約束項，避免</a:t>
            </a:r>
            <a:r>
              <a:rPr lang="en-US" altLang="zh-CN" dirty="0"/>
              <a:t>fine-tune</a:t>
            </a:r>
            <a:r>
              <a:rPr lang="zh-CN" altLang="en-US" dirty="0"/>
              <a:t>完後的參數離</a:t>
            </a:r>
            <a:r>
              <a:rPr lang="en-US" altLang="zh-CN" dirty="0"/>
              <a:t>pre-train</a:t>
            </a:r>
            <a:r>
              <a:rPr lang="zh-CN" altLang="en-US" dirty="0"/>
              <a:t>太遠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Schedule Designing: </a:t>
            </a:r>
            <a:r>
              <a:rPr lang="zh-CN" altLang="en-US" dirty="0"/>
              <a:t>給模型每層參數不同</a:t>
            </a:r>
            <a:r>
              <a:rPr lang="en-US" altLang="zh-CN" dirty="0"/>
              <a:t>learning rate, freeze</a:t>
            </a:r>
            <a:r>
              <a:rPr lang="zh-CN" altLang="en-US" dirty="0"/>
              <a:t>所有層，慢慢</a:t>
            </a:r>
            <a:r>
              <a:rPr lang="en-US" altLang="zh-CN" dirty="0"/>
              <a:t>unfreeze</a:t>
            </a:r>
            <a:r>
              <a:rPr lang="zh-CN" altLang="en-US" dirty="0"/>
              <a:t>每層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65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Task-spec: MLM</a:t>
            </a:r>
          </a:p>
          <a:p>
            <a:r>
              <a:rPr lang="en-TW" dirty="0"/>
              <a:t>Seq2seq: T5</a:t>
            </a:r>
          </a:p>
          <a:p>
            <a:r>
              <a:rPr lang="en-TW" dirty="0"/>
              <a:t>Prompt: MLM, GPT3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604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學習到bias，或是被攻擊。導致魯棒性差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63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 Re-weighting:</a:t>
            </a:r>
            <a:r>
              <a:rPr lang="zh-CN" altLang="en-US" dirty="0"/>
              <a:t>用先驗知識判斷</a:t>
            </a:r>
            <a:r>
              <a:rPr lang="en-US" altLang="zh-CN" dirty="0"/>
              <a:t>bias example and lower weights (a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classifier to classify bias or non-bias</a:t>
            </a:r>
            <a:r>
              <a:rPr lang="en-US" altLang="zh-CN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Minority: Fine-tune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效果會好可能是利用了：偽關係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Spurious relationship)，ice cream, swim, summer。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to generalize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Minority example: </a:t>
            </a:r>
            <a:r>
              <a:rPr lang="zh-CN" altLang="en-US" dirty="0"/>
              <a:t>如上圖，類似一種</a:t>
            </a:r>
            <a:r>
              <a:rPr lang="en-US" altLang="zh-CN" dirty="0"/>
              <a:t>Data Aug</a:t>
            </a:r>
            <a:r>
              <a:rPr lang="zh-CN" altLang="en-US" dirty="0"/>
              <a:t>方式，加入相反信息</a:t>
            </a:r>
            <a:r>
              <a:rPr lang="en-US" altLang="zh-CN" dirty="0"/>
              <a:t>(Minority example); </a:t>
            </a:r>
            <a:r>
              <a:rPr lang="zh-CN" altLang="en-US" dirty="0"/>
              <a:t>進階方式：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detect minority example</a:t>
            </a:r>
            <a:endParaRPr lang="en-US" altLang="zh-CN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6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Embedding Perturbation</a:t>
            </a:r>
            <a:r>
              <a:rPr lang="zh-CN" altLang="en-US" dirty="0"/>
              <a:t>：對輸入的</a:t>
            </a:r>
            <a:r>
              <a:rPr lang="en-US" altLang="zh-CN" dirty="0"/>
              <a:t>word embedding </a:t>
            </a:r>
            <a:r>
              <a:rPr lang="zh-CN" altLang="en-US" dirty="0"/>
              <a:t>做擾動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Word Substitution: </a:t>
            </a:r>
            <a:r>
              <a:rPr lang="zh-CN" altLang="en-US" dirty="0"/>
              <a:t>但現實的攻擊模型的是自然語言，對離散的文字作擾動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Regular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：加入正则項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2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模型越來越大，但並不是模型越大下游任務表現就會越好，我們認為是因為</a:t>
            </a:r>
            <a:r>
              <a:rPr lang="en-US" altLang="zh-CN" dirty="0"/>
              <a:t>fine-tune</a:t>
            </a:r>
            <a:r>
              <a:rPr lang="zh-CN" altLang="en-US" dirty="0"/>
              <a:t>的技術，限制的大模型的性能。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7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針對這五個模組，給出相對應解決方式/方向。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92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1. 即使PLM能力很強，在標記數據缺少的情況下依然不好。</a:t>
            </a:r>
          </a:p>
          <a:p>
            <a:r>
              <a:rPr lang="en-TW" dirty="0"/>
              <a:t>2. 即使數據量夠，模型缺乏high-level知識</a:t>
            </a:r>
            <a:r>
              <a:rPr lang="en-US" dirty="0" err="1"/>
              <a:t>依然無法表現好</a:t>
            </a:r>
            <a:r>
              <a:rPr lang="en-US" dirty="0"/>
              <a:t>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64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輔助任務如:supervised contrastive learning</a:t>
            </a:r>
          </a:p>
          <a:p>
            <a:r>
              <a:rPr lang="en-TW" dirty="0"/>
              <a:t>相同label的instance靠近，不同的遠離。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70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研究者在大量的任務數據上做實驗，得到一個結論：H</a:t>
            </a:r>
            <a:r>
              <a:rPr lang="en-TW" dirty="0"/>
              <a:t>igh-level的知識，如NLI (推理)、知識圖譜，有助於model在下游任務的表現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66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需設計不同的學習方式：</a:t>
            </a:r>
            <a:endParaRPr lang="en-US" altLang="zh-CN" sz="1000" b="0" kern="1200" spc="100" dirty="0">
              <a:solidFill>
                <a:schemeClr val="tx1"/>
              </a:solidFill>
              <a:latin typeface="+mn-lt"/>
              <a:ea typeface="STHeiti" panose="0201060004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Unstructured data: 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參考上一頁，用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MLM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的方式，或是將表示遷入模型</a:t>
            </a:r>
            <a:endParaRPr lang="en-US" altLang="zh-CN" sz="1000" b="0" kern="1200" spc="100" dirty="0">
              <a:solidFill>
                <a:schemeClr val="tx1"/>
              </a:solidFill>
              <a:latin typeface="+mn-lt"/>
              <a:ea typeface="STHeiti" panose="0201060004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Data Augmentation 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數據不一定品質夠好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 (Fine-tuning/Contrastive learning)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，此時使用</a:t>
            </a:r>
            <a:r>
              <a:rPr lang="en-US" altLang="zh-CN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Contrastive learning</a:t>
            </a:r>
            <a:r>
              <a:rPr lang="zh-CN" altLang="en-US" sz="1000" b="0" kern="1200" spc="100" dirty="0">
                <a:solidFill>
                  <a:schemeClr val="tx1"/>
                </a:solidFill>
                <a:latin typeface="+mn-lt"/>
                <a:ea typeface="STHeiti" panose="02010600040101010101" pitchFamily="2" charset="-122"/>
                <a:cs typeface="+mn-cs"/>
              </a:rPr>
              <a:t>可能更有效</a:t>
            </a:r>
            <a:endParaRPr lang="en-US" altLang="zh-CN" sz="1000" b="0" kern="1200" spc="100" dirty="0">
              <a:solidFill>
                <a:schemeClr val="tx1"/>
              </a:solidFill>
              <a:latin typeface="+mn-lt"/>
              <a:ea typeface="STHeiti" panose="02010600040101010101" pitchFamily="2" charset="-122"/>
              <a:cs typeface="+mn-cs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969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Sparse structural：當對於模型做fine-tune時，發現隨機擾動高層的參數，對於模型表現結果毫無影響。表示PLM是一個很sparse的架構，很多無用的參數。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435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hyperlink" Target="https://arxiv.org/abs/2102.03752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6.emf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7.emf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6.em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7.em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9845" y="2292985"/>
            <a:ext cx="9591675" cy="23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华文黑体" panose="02010600040101010101" charset="-122"/>
                <a:ea typeface="华文黑体" panose="02010600040101010101" charset="-122"/>
              </a:rPr>
              <a:t>A Survey</a:t>
            </a:r>
            <a:r>
              <a:rPr lang="zh-CN" altLang="en-US" sz="2800" dirty="0">
                <a:latin typeface="华文黑体" panose="02010600040101010101" charset="-122"/>
                <a:ea typeface="华文黑体" panose="02010600040101010101" charset="-122"/>
              </a:rPr>
              <a:t>：</a:t>
            </a:r>
            <a:endParaRPr lang="en-US" altLang="zh-CN" sz="3600" dirty="0">
              <a:latin typeface="华文黑体" panose="02010600040101010101" charset="-122"/>
              <a:ea typeface="华文黑体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3600" b="1" dirty="0">
                <a:latin typeface="华文黑体" panose="02010600040101010101" charset="-122"/>
                <a:ea typeface="华文黑体" panose="02010600040101010101" charset="-122"/>
              </a:rPr>
              <a:t>How to Better Fine-tune Pre-trained Language Models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55365" y="5048885"/>
            <a:ext cx="5081270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THUNLP    Yusheng </a:t>
            </a:r>
            <a:r>
              <a:rPr lang="en-US" altLang="zh-CN" sz="2400" dirty="0" err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Su</a:t>
            </a:r>
            <a:endParaRPr lang="zh-CN" altLang="en-US" sz="2400" dirty="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2400" dirty="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2021.07.14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6107" y="2275205"/>
            <a:ext cx="4939193" cy="1181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Findings and Questions: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dirty="0">
                <a:latin typeface="华文黑体" panose="02010600040101010101" charset="-122"/>
                <a:ea typeface="华文黑体" panose="02010600040101010101" charset="-122"/>
              </a:rPr>
              <a:t>How to learn ? </a:t>
            </a:r>
            <a:endParaRPr lang="en-US" altLang="zh-CN" b="1" dirty="0">
              <a:latin typeface="华文黑体" panose="02010600040101010101" charset="-122"/>
              <a:ea typeface="华文黑体" panose="02010600040101010101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557511" y="1440815"/>
            <a:ext cx="4643889" cy="387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zh-CN" b="1" spc="100" dirty="0">
                <a:latin typeface="+mj-lt"/>
                <a:ea typeface="STHeiti" panose="02010600040101010101" pitchFamily="2" charset="-122"/>
              </a:rPr>
              <a:t>Unstructured data</a:t>
            </a: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r>
              <a:rPr lang="en-US" altLang="zh-CN" spc="100" dirty="0">
                <a:latin typeface="+mj-lt"/>
                <a:ea typeface="STHeiti" panose="02010600040101010101" pitchFamily="2" charset="-122"/>
              </a:rPr>
              <a:t>MLM</a:t>
            </a:r>
            <a:r>
              <a:rPr lang="zh-TW" altLang="en-US" spc="100" dirty="0">
                <a:latin typeface="+mj-lt"/>
                <a:ea typeface="STHeiti" panose="02010600040101010101" pitchFamily="2" charset="-122"/>
              </a:rPr>
              <a:t> </a:t>
            </a:r>
            <a:r>
              <a:rPr lang="en-US" altLang="zh-CN" spc="100" dirty="0">
                <a:latin typeface="+mj-lt"/>
                <a:ea typeface="STHeiti" panose="02010600040101010101" pitchFamily="2" charset="-122"/>
              </a:rPr>
              <a:t>training,</a:t>
            </a:r>
            <a:r>
              <a:rPr lang="zh-TW" altLang="en-US" spc="100" dirty="0">
                <a:latin typeface="+mj-lt"/>
                <a:ea typeface="STHeiti" panose="02010600040101010101" pitchFamily="2" charset="-122"/>
              </a:rPr>
              <a:t> </a:t>
            </a:r>
            <a:r>
              <a:rPr lang="en-US" altLang="zh-CN" spc="100" dirty="0">
                <a:latin typeface="+mj-lt"/>
                <a:ea typeface="STHeiti" panose="02010600040101010101" pitchFamily="2" charset="-122"/>
              </a:rPr>
              <a:t>Extra representation incorporating </a:t>
            </a: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endParaRPr lang="en-US" altLang="zh-CN" spc="100" dirty="0">
              <a:latin typeface="+mj-lt"/>
              <a:ea typeface="STHeiti" panose="02010600040101010101" pitchFamily="2" charset="-122"/>
            </a:endParaRPr>
          </a:p>
          <a:p>
            <a:pPr marL="342900" indent="-342900" algn="just" fontAlgn="auto">
              <a:lnSpc>
                <a:spcPct val="150000"/>
              </a:lnSpc>
              <a:buFontTx/>
              <a:buChar char="-"/>
            </a:pPr>
            <a:r>
              <a:rPr lang="en-US" altLang="zh-CN" b="1" spc="100" dirty="0">
                <a:latin typeface="+mj-lt"/>
                <a:ea typeface="STHeiti" panose="02010600040101010101" pitchFamily="2" charset="-122"/>
              </a:rPr>
              <a:t>S</a:t>
            </a:r>
            <a:r>
              <a:rPr lang="en-US" altLang="zh-CN" b="1" spc="100" dirty="0">
                <a:solidFill>
                  <a:schemeClr val="tx1"/>
                </a:solidFill>
                <a:uFillTx/>
                <a:latin typeface="+mj-lt"/>
                <a:ea typeface="STHeiti" panose="02010600040101010101" pitchFamily="2" charset="-122"/>
              </a:rPr>
              <a:t>tructured data</a:t>
            </a: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r>
              <a:rPr lang="en-US" altLang="zh-CN" spc="100" dirty="0">
                <a:latin typeface="+mj-lt"/>
                <a:ea typeface="STHeiti" panose="02010600040101010101" pitchFamily="2" charset="-122"/>
              </a:rPr>
              <a:t>Data Augmentation + </a:t>
            </a: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r>
              <a:rPr lang="en-US" altLang="zh-CN" spc="100" dirty="0">
                <a:latin typeface="+mj-lt"/>
                <a:ea typeface="STHeiti" panose="02010600040101010101" pitchFamily="2" charset="-122"/>
              </a:rPr>
              <a:t>(Fine-tuning/Contrastive learning)</a:t>
            </a:r>
          </a:p>
          <a:p>
            <a:pPr marL="342900" indent="-342900" algn="just" fontAlgn="auto">
              <a:lnSpc>
                <a:spcPct val="150000"/>
              </a:lnSpc>
              <a:buFontTx/>
              <a:buChar char="-"/>
            </a:pPr>
            <a:endParaRPr lang="en-US" altLang="zh-CN" sz="2000" spc="100" dirty="0">
              <a:latin typeface="+mj-lt"/>
              <a:ea typeface="STHeiti" panose="02010600040101010101" pitchFamily="2" charset="-122"/>
            </a:endParaRPr>
          </a:p>
          <a:p>
            <a:pPr algn="just" fontAlgn="auto">
              <a:lnSpc>
                <a:spcPct val="150000"/>
              </a:lnSpc>
            </a:pPr>
            <a:endParaRPr lang="en-US" altLang="zh-CN" sz="2000" spc="100" dirty="0">
              <a:solidFill>
                <a:schemeClr val="tx1"/>
              </a:solidFill>
              <a:uFillTx/>
              <a:latin typeface="+mj-lt"/>
              <a:ea typeface="STHeiti" panose="02010600040101010101" pitchFamily="2" charset="-122"/>
            </a:endParaRP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B35C9B7-F2B6-114E-B0D1-40ACD8FEC0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" b="49694"/>
          <a:stretch/>
        </p:blipFill>
        <p:spPr>
          <a:xfrm>
            <a:off x="6096000" y="4386469"/>
            <a:ext cx="3125588" cy="247153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A673BE0-BA81-F742-A651-D996A45998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t="51900"/>
          <a:stretch/>
        </p:blipFill>
        <p:spPr>
          <a:xfrm>
            <a:off x="9144001" y="4386469"/>
            <a:ext cx="3047999" cy="2471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AAE93C-A068-B74C-93F0-393C4B8CE847}"/>
              </a:ext>
            </a:extLst>
          </p:cNvPr>
          <p:cNvSpPr/>
          <p:nvPr/>
        </p:nvSpPr>
        <p:spPr>
          <a:xfrm>
            <a:off x="10961867" y="4078691"/>
            <a:ext cx="17072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>
                <a:hlinkClick r:id="rId6"/>
              </a:rPr>
              <a:t>Su et al., 2021</a:t>
            </a:r>
            <a:r>
              <a:rPr lang="en-US" sz="1400" dirty="0"/>
              <a:t>]</a:t>
            </a:r>
            <a:endParaRPr lang="en-TW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643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2275205"/>
            <a:ext cx="4584700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Challenges in </a:t>
            </a:r>
            <a:b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</a:b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Fine-tuning of PLMs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AF8AC9-DA2D-6B4A-B1FA-B06040F7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1" y="720407"/>
            <a:ext cx="3807113" cy="58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7DE3AC-8C8A-3C47-BC2C-B5B0DE266D0E}"/>
              </a:ext>
            </a:extLst>
          </p:cNvPr>
          <p:cNvSpPr/>
          <p:nvPr/>
        </p:nvSpPr>
        <p:spPr>
          <a:xfrm>
            <a:off x="6400802" y="2825261"/>
            <a:ext cx="4216398" cy="372444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073B2-4E0F-254B-B859-D288FDC0E4EA}"/>
              </a:ext>
            </a:extLst>
          </p:cNvPr>
          <p:cNvSpPr/>
          <p:nvPr/>
        </p:nvSpPr>
        <p:spPr>
          <a:xfrm>
            <a:off x="6295295" y="500429"/>
            <a:ext cx="4216398" cy="124264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99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b="1" spc="100" dirty="0">
                <a:solidFill>
                  <a:srgbClr val="8D55A6"/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182485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 (in </a:t>
            </a:r>
            <a:r>
              <a:rPr lang="en-US" dirty="0"/>
              <a:t>resource-constrained</a:t>
            </a:r>
            <a:r>
              <a:rPr lang="en-US" altLang="zh-CN" sz="20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Sparse structural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 large size of parameters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Structure Compression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Parameter Quantization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6A38C90-0740-2B42-AB69-E574F5D39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70" y="2372661"/>
            <a:ext cx="4522275" cy="34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6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b="1" spc="100" dirty="0">
                <a:solidFill>
                  <a:srgbClr val="8D55A6"/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182485" cy="45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 (in </a:t>
            </a:r>
            <a:r>
              <a:rPr lang="en-US" dirty="0"/>
              <a:t>resource-constrained</a:t>
            </a:r>
            <a:r>
              <a:rPr lang="en-US" altLang="zh-CN" sz="20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Sparse structural</a:t>
            </a:r>
            <a:endParaRPr lang="en-US" altLang="zh-CN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 large size of parameters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Structure Compression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Pruning </a:t>
            </a:r>
            <a:endParaRPr lang="en-US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Distillation </a:t>
            </a:r>
            <a:endParaRPr lang="en-US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C20CD4D-C81F-6F4F-9D3D-1A366CC39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70" y="2372661"/>
            <a:ext cx="4522275" cy="34483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FE3F9E-A145-A746-AAF1-419B1DC5AE85}"/>
              </a:ext>
            </a:extLst>
          </p:cNvPr>
          <p:cNvSpPr/>
          <p:nvPr/>
        </p:nvSpPr>
        <p:spPr>
          <a:xfrm>
            <a:off x="6610864" y="3842952"/>
            <a:ext cx="2258181" cy="197809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68576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b="1" spc="100" dirty="0">
                <a:solidFill>
                  <a:srgbClr val="8D55A6"/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182485" cy="4153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 (in </a:t>
            </a:r>
            <a:r>
              <a:rPr lang="en-US" dirty="0"/>
              <a:t>resource-constrained</a:t>
            </a:r>
            <a:r>
              <a:rPr lang="en-US" altLang="zh-CN" sz="20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Sparse structural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A large size of parameters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Parameter Quantization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Quantization </a:t>
            </a:r>
            <a:endParaRPr lang="en-US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B3DF924-E1FD-9045-B77C-F4DB91AFB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70" y="2372661"/>
            <a:ext cx="4522275" cy="34483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54F110-EA70-934D-ACE8-70CD0F470761}"/>
              </a:ext>
            </a:extLst>
          </p:cNvPr>
          <p:cNvSpPr/>
          <p:nvPr/>
        </p:nvSpPr>
        <p:spPr>
          <a:xfrm>
            <a:off x="4349726" y="3842951"/>
            <a:ext cx="2258181" cy="197809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9238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2275205"/>
            <a:ext cx="4584700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Challenges in </a:t>
            </a:r>
            <a:b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</a:b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Fine-tuning of PLMs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AF8AC9-DA2D-6B4A-B1FA-B06040F7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1" y="720407"/>
            <a:ext cx="3807113" cy="58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7DE3AC-8C8A-3C47-BC2C-B5B0DE266D0E}"/>
              </a:ext>
            </a:extLst>
          </p:cNvPr>
          <p:cNvSpPr/>
          <p:nvPr/>
        </p:nvSpPr>
        <p:spPr>
          <a:xfrm>
            <a:off x="6400802" y="3904735"/>
            <a:ext cx="4216398" cy="264497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073B2-4E0F-254B-B859-D288FDC0E4EA}"/>
              </a:ext>
            </a:extLst>
          </p:cNvPr>
          <p:cNvSpPr/>
          <p:nvPr/>
        </p:nvSpPr>
        <p:spPr>
          <a:xfrm>
            <a:off x="6295295" y="500428"/>
            <a:ext cx="4216398" cy="234162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4478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b="1" spc="100" dirty="0">
                <a:solidFill>
                  <a:srgbClr val="8D55A6"/>
                </a:solidFill>
                <a:uFillTx/>
              </a:rPr>
              <a:t>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182485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Cannot well dispatch parameters stored task-specific knowledge for the corresponding task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Discrepancy between pre-training and fine-tuning stages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Pre-trained Parameter Sharing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Task-specific Prompt Tuning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42469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b="1" spc="100" dirty="0">
                <a:solidFill>
                  <a:srgbClr val="8D55A6"/>
                </a:solidFill>
                <a:uFillTx/>
              </a:rPr>
              <a:t>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182485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Cannot well dispatch parameters stored task-specific knowledge for the corresponding task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Discrepancy between pre-training and fine-tuning stages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Pre-trained Parameter Sharing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Adapter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205F45-AE58-5F49-BDD5-2530BB294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48" y="3429000"/>
            <a:ext cx="3835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94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b="1" spc="100" dirty="0">
                <a:solidFill>
                  <a:srgbClr val="8D55A6"/>
                </a:solidFill>
                <a:uFillTx/>
              </a:rPr>
              <a:t>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182485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Cannot well dispatch parameters stored task-specific knowledge for the corresponding task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Discrepancy between pre-training and fine-tuning stages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Task-specific Prompt Tuning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NaturalPrompts</a:t>
            </a:r>
            <a:endParaRPr lang="en-US" altLang="zh-CN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DiscretePrompts</a:t>
            </a:r>
            <a:r>
              <a:rPr lang="en-US" altLang="zh-CN" dirty="0"/>
              <a:t>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ContinuousPrompts</a:t>
            </a:r>
            <a:r>
              <a:rPr lang="en-US" altLang="zh-CN" dirty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7210DE-3F2B-5E4B-9115-875F86416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4125"/>
          <a:stretch/>
        </p:blipFill>
        <p:spPr>
          <a:xfrm>
            <a:off x="4734478" y="3098328"/>
            <a:ext cx="4898372" cy="332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52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6107" y="2275205"/>
            <a:ext cx="4939193" cy="1181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Findings and Questions: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dirty="0">
                <a:latin typeface="华文黑体" panose="02010600040101010101" charset="-122"/>
                <a:ea typeface="华文黑体" panose="02010600040101010101" charset="-122"/>
              </a:rPr>
              <a:t>Adapter</a:t>
            </a:r>
            <a:endParaRPr lang="en-US" altLang="zh-CN" b="1" dirty="0">
              <a:latin typeface="华文黑体" panose="02010600040101010101" charset="-122"/>
              <a:ea typeface="华文黑体" panose="02010600040101010101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08B4152-0EC7-E643-953A-6907E52E96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6" t="60464" b="1"/>
          <a:stretch/>
        </p:blipFill>
        <p:spPr>
          <a:xfrm>
            <a:off x="6277121" y="4818532"/>
            <a:ext cx="2269456" cy="1363316"/>
          </a:xfrm>
          <a:prstGeom prst="rect">
            <a:avLst/>
          </a:prstGeom>
        </p:spPr>
      </p:pic>
      <p:sp>
        <p:nvSpPr>
          <p:cNvPr id="14" name="文本框 2">
            <a:extLst>
              <a:ext uri="{FF2B5EF4-FFF2-40B4-BE49-F238E27FC236}">
                <a16:creationId xmlns:a16="http://schemas.microsoft.com/office/drawing/2014/main" id="{F07290EC-5009-E241-B8EF-4054C48568DE}"/>
              </a:ext>
            </a:extLst>
          </p:cNvPr>
          <p:cNvSpPr txBox="1"/>
          <p:nvPr/>
        </p:nvSpPr>
        <p:spPr>
          <a:xfrm>
            <a:off x="-25019" y="6289379"/>
            <a:ext cx="8525884" cy="5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spc="100" dirty="0">
                <a:latin typeface="+mj-lt"/>
                <a:cs typeface="Arial Narrow" panose="020B0604020202020204" pitchFamily="34" charset="0"/>
              </a:rPr>
              <a:t>Parameter-efficient Multi-task Fine-tuning for Transformers via Shared Hypernetworks, </a:t>
            </a:r>
            <a:r>
              <a:rPr lang="en-US" altLang="zh-CN" sz="1100" spc="100" dirty="0" err="1">
                <a:latin typeface="+mj-lt"/>
                <a:cs typeface="Arial Narrow" panose="020B0604020202020204" pitchFamily="34" charset="0"/>
              </a:rPr>
              <a:t>Mahabadi</a:t>
            </a:r>
            <a:r>
              <a:rPr lang="en-US" altLang="zh-CN" sz="1100" spc="100" dirty="0">
                <a:latin typeface="+mj-lt"/>
                <a:cs typeface="Arial Narrow" panose="020B0604020202020204" pitchFamily="34" charset="0"/>
              </a:rPr>
              <a:t> et al., 2021, </a:t>
            </a:r>
            <a:r>
              <a:rPr lang="en-US" altLang="zh-CN" sz="1100" spc="100" dirty="0" err="1">
                <a:latin typeface="+mj-lt"/>
                <a:cs typeface="Arial Narrow" panose="020B0604020202020204" pitchFamily="34" charset="0"/>
              </a:rPr>
              <a:t>arXiv</a:t>
            </a:r>
            <a:r>
              <a:rPr lang="en-US" altLang="zh-CN" sz="1100" spc="100" dirty="0">
                <a:latin typeface="+mj-lt"/>
                <a:cs typeface="Arial Narrow" panose="020B0604020202020204" pitchFamily="34" charset="0"/>
              </a:rPr>
              <a:t> Parameter-Efficient Transfer Learning with Diff Pruning, Guo et al., 2021, </a:t>
            </a:r>
            <a:r>
              <a:rPr lang="en-US" altLang="zh-CN" sz="1100" spc="100" dirty="0" err="1">
                <a:latin typeface="+mj-lt"/>
                <a:cs typeface="Arial Narrow" panose="020B0604020202020204" pitchFamily="34" charset="0"/>
              </a:rPr>
              <a:t>arXiv</a:t>
            </a:r>
            <a:endParaRPr lang="en-US" altLang="zh-CN" sz="1100" spc="100" dirty="0">
              <a:solidFill>
                <a:schemeClr val="tx1"/>
              </a:solidFill>
              <a:uFillTx/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CFD4FC51-406E-F14B-80B4-8F7A59EFD7C0}"/>
              </a:ext>
            </a:extLst>
          </p:cNvPr>
          <p:cNvSpPr txBox="1"/>
          <p:nvPr/>
        </p:nvSpPr>
        <p:spPr>
          <a:xfrm>
            <a:off x="6100750" y="4350759"/>
            <a:ext cx="3455196" cy="138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spc="100" dirty="0">
                <a:ea typeface="STHeiti" panose="02010600040101010101" pitchFamily="2" charset="-122"/>
              </a:rPr>
              <a:t>- Superimposition: </a:t>
            </a:r>
            <a:endParaRPr lang="en-US" altLang="zh-CN" spc="100" dirty="0">
              <a:ea typeface="STHeiti" panose="02010600040101010101" pitchFamily="2" charset="-122"/>
            </a:endParaRPr>
          </a:p>
          <a:p>
            <a:pPr marL="342900" indent="-342900" algn="just" fontAlgn="auto">
              <a:lnSpc>
                <a:spcPct val="150000"/>
              </a:lnSpc>
              <a:buFontTx/>
              <a:buChar char="-"/>
            </a:pPr>
            <a:endParaRPr lang="en-US" altLang="zh-CN" sz="2000" spc="100" dirty="0">
              <a:ea typeface="STHeiti" panose="02010600040101010101" pitchFamily="2" charset="-122"/>
            </a:endParaRPr>
          </a:p>
          <a:p>
            <a:pPr algn="just" fontAlgn="auto">
              <a:lnSpc>
                <a:spcPct val="150000"/>
              </a:lnSpc>
            </a:pPr>
            <a:endParaRPr lang="en-US" altLang="zh-CN" sz="2000" spc="100" dirty="0">
              <a:ea typeface="STHeiti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90126-59B7-7C49-9627-508E03B69BEB}"/>
              </a:ext>
            </a:extLst>
          </p:cNvPr>
          <p:cNvSpPr txBox="1"/>
          <p:nvPr/>
        </p:nvSpPr>
        <p:spPr>
          <a:xfrm>
            <a:off x="8426380" y="52505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0C2B3-22B2-E245-B0D3-EDD16794FEB5}"/>
              </a:ext>
            </a:extLst>
          </p:cNvPr>
          <p:cNvSpPr txBox="1"/>
          <p:nvPr/>
        </p:nvSpPr>
        <p:spPr>
          <a:xfrm>
            <a:off x="8774838" y="5081934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ighlight>
                  <a:srgbClr val="C0C0C0"/>
                </a:highlight>
              </a:rPr>
              <a:t>[[1,0,1], </a:t>
            </a:r>
          </a:p>
          <a:p>
            <a:r>
              <a:rPr lang="en-TW" dirty="0">
                <a:highlight>
                  <a:srgbClr val="C0C0C0"/>
                </a:highlight>
              </a:rPr>
              <a:t>  1,0,1]] 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18DE658-8D16-FA4A-AD93-136CBAE25E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6" t="60464" b="1"/>
          <a:stretch/>
        </p:blipFill>
        <p:spPr>
          <a:xfrm>
            <a:off x="9922544" y="4807556"/>
            <a:ext cx="2269456" cy="136331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990CB9-E1C9-104B-B167-8821EE556C9B}"/>
              </a:ext>
            </a:extLst>
          </p:cNvPr>
          <p:cNvSpPr/>
          <p:nvPr/>
        </p:nvSpPr>
        <p:spPr>
          <a:xfrm>
            <a:off x="10732000" y="4901623"/>
            <a:ext cx="186092" cy="173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B8137B-096D-B249-8C14-BF5FE77E673E}"/>
              </a:ext>
            </a:extLst>
          </p:cNvPr>
          <p:cNvSpPr/>
          <p:nvPr/>
        </p:nvSpPr>
        <p:spPr>
          <a:xfrm>
            <a:off x="11815681" y="4890828"/>
            <a:ext cx="186092" cy="173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393D23-DCBC-7A4C-BDA2-B39FB20EAA99}"/>
              </a:ext>
            </a:extLst>
          </p:cNvPr>
          <p:cNvSpPr/>
          <p:nvPr/>
        </p:nvSpPr>
        <p:spPr>
          <a:xfrm>
            <a:off x="10683099" y="5602994"/>
            <a:ext cx="186092" cy="173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819EC2-3F93-054A-9C25-3D5223D3A89C}"/>
              </a:ext>
            </a:extLst>
          </p:cNvPr>
          <p:cNvSpPr/>
          <p:nvPr/>
        </p:nvSpPr>
        <p:spPr>
          <a:xfrm>
            <a:off x="11815681" y="5635272"/>
            <a:ext cx="186092" cy="173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8D8D6-222F-074F-BC17-EE7FB7CD58D9}"/>
              </a:ext>
            </a:extLst>
          </p:cNvPr>
          <p:cNvSpPr txBox="1"/>
          <p:nvPr/>
        </p:nvSpPr>
        <p:spPr>
          <a:xfrm>
            <a:off x="9572933" y="52409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=</a:t>
            </a:r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5AB4933E-13EF-474E-A5D1-FFDF59F426FE}"/>
              </a:ext>
            </a:extLst>
          </p:cNvPr>
          <p:cNvSpPr txBox="1"/>
          <p:nvPr/>
        </p:nvSpPr>
        <p:spPr>
          <a:xfrm>
            <a:off x="6097255" y="980736"/>
            <a:ext cx="2598015" cy="138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spc="100" dirty="0">
                <a:ea typeface="STHeiti" panose="02010600040101010101" pitchFamily="2" charset="-122"/>
              </a:rPr>
              <a:t>- Transformability:</a:t>
            </a:r>
            <a:endParaRPr lang="en-US" altLang="zh-CN" spc="100" dirty="0">
              <a:ea typeface="STHeiti" panose="02010600040101010101" pitchFamily="2" charset="-122"/>
            </a:endParaRPr>
          </a:p>
          <a:p>
            <a:pPr marL="342900" indent="-342900" algn="just" fontAlgn="auto">
              <a:lnSpc>
                <a:spcPct val="150000"/>
              </a:lnSpc>
              <a:buFontTx/>
              <a:buChar char="-"/>
            </a:pPr>
            <a:endParaRPr lang="en-US" altLang="zh-CN" sz="2000" spc="100" dirty="0">
              <a:ea typeface="STHeiti" panose="02010600040101010101" pitchFamily="2" charset="-122"/>
            </a:endParaRPr>
          </a:p>
          <a:p>
            <a:pPr algn="just" fontAlgn="auto">
              <a:lnSpc>
                <a:spcPct val="150000"/>
              </a:lnSpc>
            </a:pPr>
            <a:endParaRPr lang="en-US" altLang="zh-CN" sz="2000" spc="100" dirty="0">
              <a:ea typeface="STHeiti" panose="02010600040101010101" pitchFamily="2" charset="-122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1C67D5-A725-CC48-B7AF-8252FF5BF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030" y="5805612"/>
            <a:ext cx="1078895" cy="2604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E39DE9-146E-4A49-9D20-949F0196703D}"/>
              </a:ext>
            </a:extLst>
          </p:cNvPr>
          <p:cNvSpPr txBox="1"/>
          <p:nvPr/>
        </p:nvSpPr>
        <p:spPr>
          <a:xfrm>
            <a:off x="9922544" y="6117675"/>
            <a:ext cx="18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[Guo et al., 2021]</a:t>
            </a:r>
          </a:p>
        </p:txBody>
      </p:sp>
      <p:pic>
        <p:nvPicPr>
          <p:cNvPr id="30" name="Picture 29" descr="A picture containing chart&#10;&#10;Description automatically generated">
            <a:extLst>
              <a:ext uri="{FF2B5EF4-FFF2-40B4-BE49-F238E27FC236}">
                <a16:creationId xmlns:a16="http://schemas.microsoft.com/office/drawing/2014/main" id="{A27D8CB7-CCE9-754D-8AA9-FB94EA7242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2"/>
          <a:stretch/>
        </p:blipFill>
        <p:spPr>
          <a:xfrm>
            <a:off x="6198422" y="1430337"/>
            <a:ext cx="4604887" cy="2725065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F3645B5E-564D-684B-A097-C75BBF36DF42}"/>
              </a:ext>
            </a:extLst>
          </p:cNvPr>
          <p:cNvSpPr/>
          <p:nvPr/>
        </p:nvSpPr>
        <p:spPr>
          <a:xfrm>
            <a:off x="9492674" y="2364192"/>
            <a:ext cx="549920" cy="19612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0CC4B7-9D22-9846-8672-3F594AE252C1}"/>
              </a:ext>
            </a:extLst>
          </p:cNvPr>
          <p:cNvSpPr txBox="1"/>
          <p:nvPr/>
        </p:nvSpPr>
        <p:spPr>
          <a:xfrm>
            <a:off x="10042594" y="2177719"/>
            <a:ext cx="1379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TW" dirty="0"/>
              <a:t>entiment</a:t>
            </a:r>
            <a:br>
              <a:rPr lang="en-TW" dirty="0"/>
            </a:br>
            <a:r>
              <a:rPr lang="en-TW" dirty="0"/>
              <a:t>classification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A131F2-9B79-D342-8CCE-F82B99BFD0EF}"/>
              </a:ext>
            </a:extLst>
          </p:cNvPr>
          <p:cNvSpPr txBox="1"/>
          <p:nvPr/>
        </p:nvSpPr>
        <p:spPr>
          <a:xfrm>
            <a:off x="9640074" y="2997478"/>
            <a:ext cx="236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[Mahabadi et al., 2021]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981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82980" y="2643208"/>
            <a:ext cx="4584700" cy="1753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Development of PLM </a:t>
            </a:r>
          </a:p>
          <a:p>
            <a:pPr algn="ctr">
              <a:lnSpc>
                <a:spcPct val="150000"/>
              </a:lnSpc>
            </a:pPr>
            <a:endParaRPr lang="en-US" sz="2400" b="1" dirty="0">
              <a:ea typeface="华文黑体" panose="0201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dirty="0"/>
              <a:t>Pretrain-then-finetune becomes a standard</a:t>
            </a:r>
            <a:endParaRPr lang="en-US" altLang="zh-CN" dirty="0">
              <a:latin typeface="华文黑体" panose="02010600040101010101" charset="-122"/>
              <a:ea typeface="华文黑体" panose="02010600040101010101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8C0482F-C75B-9E4E-B640-8D215F13D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89" y="2020570"/>
            <a:ext cx="5096350" cy="34289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6107" y="2275205"/>
            <a:ext cx="4939193" cy="120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Findings and Questions: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dirty="0">
                <a:latin typeface="华文黑体" panose="02010600040101010101" charset="-122"/>
                <a:ea typeface="华文黑体" panose="02010600040101010101" charset="-122"/>
              </a:rPr>
              <a:t>Prompt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">
            <a:extLst>
              <a:ext uri="{FF2B5EF4-FFF2-40B4-BE49-F238E27FC236}">
                <a16:creationId xmlns:a16="http://schemas.microsoft.com/office/drawing/2014/main" id="{F07290EC-5009-E241-B8EF-4054C48568DE}"/>
              </a:ext>
            </a:extLst>
          </p:cNvPr>
          <p:cNvSpPr txBox="1"/>
          <p:nvPr/>
        </p:nvSpPr>
        <p:spPr>
          <a:xfrm>
            <a:off x="0" y="6538041"/>
            <a:ext cx="8525884" cy="31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spc="100" dirty="0">
                <a:latin typeface="+mj-lt"/>
                <a:cs typeface="Arial Narrow" panose="020B0604020202020204" pitchFamily="34" charset="0"/>
              </a:rPr>
              <a:t>The Power of Scale for Parameter-Efficient Prompt Tuning, Lester et al., 2021, </a:t>
            </a:r>
            <a:r>
              <a:rPr lang="en-US" altLang="zh-CN" sz="1100" spc="100" dirty="0" err="1">
                <a:latin typeface="+mj-lt"/>
                <a:cs typeface="Arial Narrow" panose="020B0604020202020204" pitchFamily="34" charset="0"/>
              </a:rPr>
              <a:t>arXiv</a:t>
            </a:r>
            <a:endParaRPr lang="en-US" altLang="zh-CN" sz="1100" spc="100" dirty="0">
              <a:solidFill>
                <a:schemeClr val="tx1"/>
              </a:solidFill>
              <a:uFillTx/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5AB4933E-13EF-474E-A5D1-FFDF59F426FE}"/>
              </a:ext>
            </a:extLst>
          </p:cNvPr>
          <p:cNvSpPr txBox="1"/>
          <p:nvPr/>
        </p:nvSpPr>
        <p:spPr>
          <a:xfrm>
            <a:off x="6097255" y="980736"/>
            <a:ext cx="4744910" cy="429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zh-CN" b="1" spc="100" dirty="0">
                <a:ea typeface="STHeiti" panose="02010600040101010101" pitchFamily="2" charset="-122"/>
              </a:rPr>
              <a:t>Transformability: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altLang="zh-CN" spc="100" dirty="0">
                <a:ea typeface="STHeiti" panose="02010600040101010101" pitchFamily="2" charset="-122"/>
              </a:rPr>
              <a:t>(Domain level) [Lester et al., 2021]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endParaRPr lang="en-US" altLang="zh-CN" spc="100" dirty="0">
              <a:ea typeface="STHeiti" panose="0201060004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endParaRPr lang="en-US" altLang="zh-CN" spc="100" dirty="0">
              <a:ea typeface="STHeiti" panose="0201060004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endParaRPr lang="en-US" altLang="zh-CN" spc="100" dirty="0">
              <a:ea typeface="STHeiti" panose="02010600040101010101" pitchFamily="2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spc="100" dirty="0">
              <a:ea typeface="STHeiti" panose="0201060004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endParaRPr lang="en-US" altLang="zh-CN" spc="100" dirty="0">
              <a:ea typeface="STHeiti" panose="0201060004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altLang="zh-CN" spc="100" dirty="0">
                <a:ea typeface="STHeiti" panose="02010600040101010101" pitchFamily="2" charset="-122"/>
              </a:rPr>
              <a:t>(Task level) [Ongoing]</a:t>
            </a:r>
          </a:p>
          <a:p>
            <a:pPr marL="342900" indent="-342900" algn="just" fontAlgn="auto">
              <a:lnSpc>
                <a:spcPct val="150000"/>
              </a:lnSpc>
              <a:buFontTx/>
              <a:buChar char="-"/>
            </a:pPr>
            <a:endParaRPr lang="en-US" altLang="zh-CN" sz="2000" spc="100" dirty="0">
              <a:ea typeface="STHeiti" panose="02010600040101010101" pitchFamily="2" charset="-122"/>
            </a:endParaRPr>
          </a:p>
          <a:p>
            <a:pPr algn="just" fontAlgn="auto">
              <a:lnSpc>
                <a:spcPct val="150000"/>
              </a:lnSpc>
            </a:pPr>
            <a:endParaRPr lang="en-US" altLang="zh-CN" sz="2000" spc="100" dirty="0">
              <a:ea typeface="STHeiti" panose="02010600040101010101" pitchFamily="2" charset="-122"/>
            </a:endParaRPr>
          </a:p>
        </p:txBody>
      </p:sp>
      <p:pic>
        <p:nvPicPr>
          <p:cNvPr id="35" name="Picture 34" descr="Table&#10;&#10;Description automatically generated">
            <a:extLst>
              <a:ext uri="{FF2B5EF4-FFF2-40B4-BE49-F238E27FC236}">
                <a16:creationId xmlns:a16="http://schemas.microsoft.com/office/drawing/2014/main" id="{BFF9327C-7DCA-8844-9030-B7937C1BC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402" y="1863254"/>
            <a:ext cx="2447969" cy="1771803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1503FB66-B91A-CD40-8642-C37BE93BE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402" y="4281980"/>
            <a:ext cx="2885870" cy="2538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456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6107" y="2275205"/>
            <a:ext cx="4939193" cy="120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Findings and Questions: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dirty="0">
                <a:latin typeface="华文黑体" panose="02010600040101010101" charset="-122"/>
                <a:ea typeface="华文黑体" panose="02010600040101010101" charset="-122"/>
              </a:rPr>
              <a:t>Prompt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">
            <a:extLst>
              <a:ext uri="{FF2B5EF4-FFF2-40B4-BE49-F238E27FC236}">
                <a16:creationId xmlns:a16="http://schemas.microsoft.com/office/drawing/2014/main" id="{F07290EC-5009-E241-B8EF-4054C48568DE}"/>
              </a:ext>
            </a:extLst>
          </p:cNvPr>
          <p:cNvSpPr txBox="1"/>
          <p:nvPr/>
        </p:nvSpPr>
        <p:spPr>
          <a:xfrm>
            <a:off x="0" y="6538041"/>
            <a:ext cx="8525884" cy="31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spc="100" dirty="0">
                <a:latin typeface="+mj-lt"/>
                <a:cs typeface="Arial Narrow" panose="020B0604020202020204" pitchFamily="34" charset="0"/>
              </a:rPr>
              <a:t>The Power of Scale for Parameter-Efficient Prompt Tuning, Lester et al., 2021, </a:t>
            </a:r>
            <a:r>
              <a:rPr lang="en-US" altLang="zh-CN" sz="1100" spc="100" dirty="0" err="1">
                <a:latin typeface="+mj-lt"/>
                <a:cs typeface="Arial Narrow" panose="020B0604020202020204" pitchFamily="34" charset="0"/>
              </a:rPr>
              <a:t>arXiv</a:t>
            </a:r>
            <a:endParaRPr lang="en-US" altLang="zh-CN" sz="1100" spc="100" dirty="0">
              <a:solidFill>
                <a:schemeClr val="tx1"/>
              </a:solidFill>
              <a:uFillTx/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CFD4FC51-406E-F14B-80B4-8F7A59EFD7C0}"/>
              </a:ext>
            </a:extLst>
          </p:cNvPr>
          <p:cNvSpPr txBox="1"/>
          <p:nvPr/>
        </p:nvSpPr>
        <p:spPr>
          <a:xfrm>
            <a:off x="6129843" y="3063241"/>
            <a:ext cx="5190303" cy="138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spc="100" dirty="0">
                <a:ea typeface="STHeiti" panose="02010600040101010101" pitchFamily="2" charset="-122"/>
              </a:rPr>
              <a:t>- Superimposition: [Future investigation] </a:t>
            </a:r>
            <a:endParaRPr lang="en-US" altLang="zh-CN" spc="100" dirty="0">
              <a:ea typeface="STHeiti" panose="02010600040101010101" pitchFamily="2" charset="-122"/>
            </a:endParaRPr>
          </a:p>
          <a:p>
            <a:pPr marL="342900" indent="-342900" algn="just" fontAlgn="auto">
              <a:lnSpc>
                <a:spcPct val="150000"/>
              </a:lnSpc>
              <a:buFontTx/>
              <a:buChar char="-"/>
            </a:pPr>
            <a:endParaRPr lang="en-US" altLang="zh-CN" sz="2000" spc="100" dirty="0">
              <a:ea typeface="STHeiti" panose="02010600040101010101" pitchFamily="2" charset="-122"/>
            </a:endParaRPr>
          </a:p>
          <a:p>
            <a:pPr algn="just" fontAlgn="auto">
              <a:lnSpc>
                <a:spcPct val="150000"/>
              </a:lnSpc>
            </a:pPr>
            <a:endParaRPr lang="en-US" altLang="zh-CN" sz="2000" spc="100" dirty="0">
              <a:ea typeface="STHeiti" panose="02010600040101010101" pitchFamily="2" charset="-122"/>
            </a:endParaRPr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5AB4933E-13EF-474E-A5D1-FFDF59F426FE}"/>
              </a:ext>
            </a:extLst>
          </p:cNvPr>
          <p:cNvSpPr txBox="1"/>
          <p:nvPr/>
        </p:nvSpPr>
        <p:spPr>
          <a:xfrm>
            <a:off x="6096000" y="936299"/>
            <a:ext cx="6299391" cy="387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zh-CN" b="1" spc="100" dirty="0">
                <a:ea typeface="STHeiti" panose="02010600040101010101" pitchFamily="2" charset="-122"/>
              </a:rPr>
              <a:t>Transformability: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altLang="zh-CN" spc="100" dirty="0">
                <a:ea typeface="STHeiti" panose="02010600040101010101" pitchFamily="2" charset="-122"/>
              </a:rPr>
              <a:t>(Domain level) [Lester et al., 2021]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altLang="zh-CN" spc="100" dirty="0">
                <a:ea typeface="STHeiti" panose="02010600040101010101" pitchFamily="2" charset="-122"/>
              </a:rPr>
              <a:t>(Task level) [Ongoing]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altLang="zh-CN" spc="100" dirty="0">
                <a:ea typeface="STHeiti" panose="02010600040101010101" pitchFamily="2" charset="-122"/>
              </a:rPr>
              <a:t>(Model-size level) [Ongoing] by Yi</a:t>
            </a:r>
          </a:p>
          <a:p>
            <a:pPr marL="1200150" lvl="2" indent="-285750" algn="just">
              <a:lnSpc>
                <a:spcPct val="150000"/>
              </a:lnSpc>
              <a:buFontTx/>
              <a:buChar char="-"/>
            </a:pPr>
            <a:r>
              <a:rPr lang="en-US" altLang="zh-CN" spc="100" dirty="0">
                <a:ea typeface="STHeiti" panose="02010600040101010101" pitchFamily="2" charset="-122"/>
              </a:rPr>
              <a:t>It works 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endParaRPr lang="en-US" altLang="zh-CN" spc="100" dirty="0">
              <a:ea typeface="STHeiti" panose="0201060004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endParaRPr lang="en-US" altLang="zh-CN" spc="100" dirty="0">
              <a:ea typeface="STHeiti" panose="02010600040101010101" pitchFamily="2" charset="-122"/>
            </a:endParaRPr>
          </a:p>
          <a:p>
            <a:pPr marL="342900" indent="-342900" algn="just" fontAlgn="auto">
              <a:lnSpc>
                <a:spcPct val="150000"/>
              </a:lnSpc>
              <a:buFontTx/>
              <a:buChar char="-"/>
            </a:pPr>
            <a:endParaRPr lang="en-US" altLang="zh-CN" sz="2000" spc="100" dirty="0">
              <a:ea typeface="STHeiti" panose="02010600040101010101" pitchFamily="2" charset="-122"/>
            </a:endParaRPr>
          </a:p>
          <a:p>
            <a:pPr algn="just" fontAlgn="auto">
              <a:lnSpc>
                <a:spcPct val="150000"/>
              </a:lnSpc>
            </a:pPr>
            <a:endParaRPr lang="en-US" altLang="zh-CN" sz="2000" spc="100" dirty="0">
              <a:ea typeface="STHeiti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4745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2275205"/>
            <a:ext cx="4584700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Challenges in </a:t>
            </a:r>
            <a:b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</a:b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Fine-tuning of PLMs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AF8AC9-DA2D-6B4A-B1FA-B06040F7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1" y="720407"/>
            <a:ext cx="3807113" cy="58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7DE3AC-8C8A-3C47-BC2C-B5B0DE266D0E}"/>
              </a:ext>
            </a:extLst>
          </p:cNvPr>
          <p:cNvSpPr/>
          <p:nvPr/>
        </p:nvSpPr>
        <p:spPr>
          <a:xfrm>
            <a:off x="6400802" y="5263978"/>
            <a:ext cx="4216398" cy="128572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073B2-4E0F-254B-B859-D288FDC0E4EA}"/>
              </a:ext>
            </a:extLst>
          </p:cNvPr>
          <p:cNvSpPr/>
          <p:nvPr/>
        </p:nvSpPr>
        <p:spPr>
          <a:xfrm>
            <a:off x="6295295" y="500428"/>
            <a:ext cx="4216398" cy="3651442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581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</a:t>
            </a:r>
            <a:r>
              <a:rPr lang="en-US" altLang="zh-CN" b="1" spc="100" dirty="0">
                <a:solidFill>
                  <a:srgbClr val="8D55A6"/>
                </a:solidFill>
                <a:uFillTx/>
              </a:rPr>
              <a:t>Optimization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182485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Differ dramatically for different runs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Forget the knowledge learned in the pre-trained stage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Instability Mitigating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Forgetting Mitigating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3E749-8B8D-AD42-A31F-1234846DF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55" y="2531745"/>
            <a:ext cx="4368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07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</a:t>
            </a:r>
            <a:r>
              <a:rPr lang="en-US" altLang="zh-CN" b="1" spc="100" dirty="0">
                <a:solidFill>
                  <a:srgbClr val="8D55A6"/>
                </a:solidFill>
                <a:uFillTx/>
              </a:rPr>
              <a:t>Optimization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182485" cy="4522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Differ dramatically for different runs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Forget the knowledge learned in the pre-trained stage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Instability Mitigating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Data Augmentation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Iteration Augmentation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Standard Optimizer Training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6B17-E858-9744-B5B9-476B15F457E1}"/>
              </a:ext>
            </a:extLst>
          </p:cNvPr>
          <p:cNvSpPr txBox="1"/>
          <p:nvPr/>
        </p:nvSpPr>
        <p:spPr>
          <a:xfrm>
            <a:off x="5325400" y="6148943"/>
            <a:ext cx="3043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Glue: MRPC (Few-shot setting)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0440ABE7-CBA7-3045-BAA3-B2D24C706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57" y="5170326"/>
            <a:ext cx="6758885" cy="9610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F22DE8-0F00-2C43-9384-707E3FAA000B}"/>
              </a:ext>
            </a:extLst>
          </p:cNvPr>
          <p:cNvSpPr/>
          <p:nvPr/>
        </p:nvSpPr>
        <p:spPr>
          <a:xfrm>
            <a:off x="2716557" y="6488668"/>
            <a:ext cx="697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dirty="0"/>
              <a:t>Base- mean: 0.7125, var:</a:t>
            </a:r>
            <a:r>
              <a:rPr lang="en-US" dirty="0"/>
              <a:t> 1.9e-4    </a:t>
            </a:r>
            <a:r>
              <a:rPr lang="en-TW" dirty="0"/>
              <a:t>|      Large - mean: 0.7089, var:</a:t>
            </a:r>
            <a:r>
              <a:rPr lang="en-US" dirty="0"/>
              <a:t> 4.1e-4</a:t>
            </a:r>
            <a:r>
              <a:rPr lang="en-TW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32857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</a:t>
            </a:r>
            <a:r>
              <a:rPr lang="en-US" altLang="zh-CN" b="1" spc="100" dirty="0">
                <a:solidFill>
                  <a:srgbClr val="8D55A6"/>
                </a:solidFill>
                <a:uFillTx/>
              </a:rPr>
              <a:t>Optimization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182485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Differ dramatically for different runs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Forget the knowledge learned in the pre-trained stage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Forgetting Mitigating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Parameter Regularization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Schedule Designing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Gap Narrowing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(Domain-level, prompt)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237658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2275205"/>
            <a:ext cx="4584700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Challenges in </a:t>
            </a:r>
            <a:b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</a:b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Fine-tuning of PLMs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AF8AC9-DA2D-6B4A-B1FA-B06040F7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1" y="720407"/>
            <a:ext cx="3807113" cy="5829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8073B2-4E0F-254B-B859-D288FDC0E4EA}"/>
              </a:ext>
            </a:extLst>
          </p:cNvPr>
          <p:cNvSpPr/>
          <p:nvPr/>
        </p:nvSpPr>
        <p:spPr>
          <a:xfrm>
            <a:off x="6295295" y="500427"/>
            <a:ext cx="4216398" cy="497361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4171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</a:t>
            </a:r>
            <a:r>
              <a:rPr lang="en-US" altLang="zh-CN" b="1" spc="100" dirty="0">
                <a:solidFill>
                  <a:srgbClr val="8D55A6"/>
                </a:solidFill>
              </a:rPr>
              <a:t>Robustness</a:t>
            </a:r>
            <a:endParaRPr lang="en-US" altLang="zh-CN" b="1" spc="100" dirty="0">
              <a:solidFill>
                <a:srgbClr val="8D55A6"/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182485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Bias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Attacks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Debiasing Fine-tuning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Adversarial Fine-tuning</a:t>
            </a:r>
          </a:p>
        </p:txBody>
      </p:sp>
    </p:spTree>
    <p:extLst>
      <p:ext uri="{BB962C8B-B14F-4D97-AF65-F5344CB8AC3E}">
        <p14:creationId xmlns:p14="http://schemas.microsoft.com/office/powerpoint/2010/main" val="222917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</a:t>
            </a:r>
            <a:r>
              <a:rPr lang="en-US" altLang="zh-CN" b="1" spc="100" dirty="0">
                <a:solidFill>
                  <a:srgbClr val="8D55A6"/>
                </a:solidFill>
              </a:rPr>
              <a:t>Robustness</a:t>
            </a:r>
            <a:endParaRPr lang="en-US" altLang="zh-CN" b="1" spc="100" dirty="0">
              <a:solidFill>
                <a:srgbClr val="8D55A6"/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10629900" cy="360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Bias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Attacks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Debiasing Fine-tuning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Instance Re-weighting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Minority Example Training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</a:rPr>
              <a:t>Spurious correlations in the dataset (Trad-off: Accuracy vs. robustness)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F59BA-4641-D041-A980-F8121C78F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" y="4641147"/>
            <a:ext cx="8485188" cy="1697038"/>
          </a:xfrm>
          <a:prstGeom prst="rect">
            <a:avLst/>
          </a:prstGeom>
        </p:spPr>
      </p:pic>
      <p:pic>
        <p:nvPicPr>
          <p:cNvPr id="9" name="Picture 8" descr="A picture containing dog, mammal, wild dog&#10;&#10;Description automatically generated">
            <a:extLst>
              <a:ext uri="{FF2B5EF4-FFF2-40B4-BE49-F238E27FC236}">
                <a16:creationId xmlns:a16="http://schemas.microsoft.com/office/drawing/2014/main" id="{ED7C0FB8-F417-1141-913C-029ED3565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773" y="2363439"/>
            <a:ext cx="3929270" cy="17728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00D177-2353-2C48-A545-D684A3F016EC}"/>
              </a:ext>
            </a:extLst>
          </p:cNvPr>
          <p:cNvSpPr/>
          <p:nvPr/>
        </p:nvSpPr>
        <p:spPr>
          <a:xfrm>
            <a:off x="9011477" y="2941983"/>
            <a:ext cx="967409" cy="1113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0D0205-04E7-D94C-B753-3D08BF242B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71" r="19186" b="9923"/>
          <a:stretch/>
        </p:blipFill>
        <p:spPr>
          <a:xfrm>
            <a:off x="9186125" y="3345601"/>
            <a:ext cx="551853" cy="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11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</a:t>
            </a:r>
            <a:r>
              <a:rPr lang="en-US" altLang="zh-CN" b="1" spc="100" dirty="0">
                <a:solidFill>
                  <a:srgbClr val="8D55A6"/>
                </a:solidFill>
              </a:rPr>
              <a:t>Robustness</a:t>
            </a:r>
            <a:endParaRPr lang="en-US" altLang="zh-CN" b="1" spc="100" dirty="0">
              <a:solidFill>
                <a:srgbClr val="8D55A6"/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182485" cy="360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 dirty="0"/>
              <a:t>· Challenges</a:t>
            </a:r>
            <a:r>
              <a:rPr lang="en-US" altLang="zh-CN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Bias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Attacks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·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Adversarial Fine-tuning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Embedding Perturbation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Word Substitution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Loss Regularization</a:t>
            </a:r>
          </a:p>
        </p:txBody>
      </p:sp>
      <p:pic>
        <p:nvPicPr>
          <p:cNvPr id="11" name="Picture 10" descr="Diagram, text&#10;&#10;Description automatically generated">
            <a:extLst>
              <a:ext uri="{FF2B5EF4-FFF2-40B4-BE49-F238E27FC236}">
                <a16:creationId xmlns:a16="http://schemas.microsoft.com/office/drawing/2014/main" id="{5FB9FBFD-96C8-7A48-B030-A102FC2E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65" y="2938565"/>
            <a:ext cx="5275429" cy="1926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731E47-A64A-4E46-B8D2-B99DA732665D}"/>
              </a:ext>
            </a:extLst>
          </p:cNvPr>
          <p:cNvSpPr txBox="1"/>
          <p:nvPr/>
        </p:nvSpPr>
        <p:spPr>
          <a:xfrm>
            <a:off x="5936974" y="4314535"/>
            <a:ext cx="7130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300" dirty="0">
                <a:highlight>
                  <a:srgbClr val="FF0000"/>
                </a:highlight>
              </a:rPr>
              <a:t>[Attack]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AD44BFC-16BA-DB46-8815-E7FB32ADECAB}"/>
              </a:ext>
            </a:extLst>
          </p:cNvPr>
          <p:cNvSpPr/>
          <p:nvPr/>
        </p:nvSpPr>
        <p:spPr>
          <a:xfrm rot="10800000">
            <a:off x="6213969" y="4594187"/>
            <a:ext cx="197482" cy="5418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3234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8043" y="392229"/>
            <a:ext cx="785336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Fine-tuning Strategies of PLMs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4955" y="2155529"/>
            <a:ext cx="290682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Task-specific Head Tuning</a:t>
            </a:r>
            <a:endParaRPr lang="en-US" altLang="zh-CN" sz="2000" spc="100" dirty="0">
              <a:solidFill>
                <a:schemeClr val="tx1"/>
              </a:solidFill>
              <a:uFillTx/>
            </a:endParaRPr>
          </a:p>
        </p:txBody>
      </p:sp>
      <p:pic>
        <p:nvPicPr>
          <p:cNvPr id="8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CA8D923C-FC06-3B43-80E7-85B0D5A78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5" y="3429000"/>
            <a:ext cx="3721100" cy="135890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C75332F-104F-2842-9CB0-85C85DD50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45" y="2997001"/>
            <a:ext cx="3708400" cy="2006600"/>
          </a:xfrm>
          <a:prstGeom prst="rect">
            <a:avLst/>
          </a:prstGeom>
        </p:spPr>
      </p:pic>
      <p:sp>
        <p:nvSpPr>
          <p:cNvPr id="11" name="文本框 2">
            <a:extLst>
              <a:ext uri="{FF2B5EF4-FFF2-40B4-BE49-F238E27FC236}">
                <a16:creationId xmlns:a16="http://schemas.microsoft.com/office/drawing/2014/main" id="{AE292315-473D-DC47-8113-6955C8B6C7E4}"/>
              </a:ext>
            </a:extLst>
          </p:cNvPr>
          <p:cNvSpPr txBox="1"/>
          <p:nvPr/>
        </p:nvSpPr>
        <p:spPr>
          <a:xfrm>
            <a:off x="4382445" y="2155529"/>
            <a:ext cx="290682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Seq2Seq Tuning</a:t>
            </a:r>
            <a:endParaRPr lang="en-US" altLang="zh-CN" sz="2000" spc="100" dirty="0">
              <a:solidFill>
                <a:schemeClr val="tx1"/>
              </a:solidFill>
              <a:uFillTx/>
            </a:endParaRPr>
          </a:p>
        </p:txBody>
      </p:sp>
      <p:pic>
        <p:nvPicPr>
          <p:cNvPr id="13" name="Picture 1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E5226CE-4672-F645-96CF-11A0A32D31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35" y="3162234"/>
            <a:ext cx="3632200" cy="1270000"/>
          </a:xfrm>
          <a:prstGeom prst="rect">
            <a:avLst/>
          </a:prstGeom>
        </p:spPr>
      </p:pic>
      <p:sp>
        <p:nvSpPr>
          <p:cNvPr id="14" name="文本框 2">
            <a:extLst>
              <a:ext uri="{FF2B5EF4-FFF2-40B4-BE49-F238E27FC236}">
                <a16:creationId xmlns:a16="http://schemas.microsoft.com/office/drawing/2014/main" id="{C15190A8-53DF-7842-B804-3AA952D17976}"/>
              </a:ext>
            </a:extLst>
          </p:cNvPr>
          <p:cNvSpPr txBox="1"/>
          <p:nvPr/>
        </p:nvSpPr>
        <p:spPr>
          <a:xfrm>
            <a:off x="8467611" y="2201771"/>
            <a:ext cx="290682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Prompt Tuning</a:t>
            </a:r>
            <a:endParaRPr lang="en-US" altLang="zh-CN" sz="2000" spc="100" dirty="0">
              <a:solidFill>
                <a:schemeClr val="tx1"/>
              </a:solidFill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162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1751" y="1461337"/>
            <a:ext cx="4584700" cy="3854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Conclusion</a:t>
            </a:r>
          </a:p>
          <a:p>
            <a:pPr algn="ctr" fontAlgn="auto">
              <a:lnSpc>
                <a:spcPct val="150000"/>
              </a:lnSpc>
            </a:pPr>
            <a:endParaRPr lang="en-US" altLang="zh-CN" sz="3200" b="1" dirty="0">
              <a:latin typeface="华文黑体" panose="02010600040101010101" charset="-122"/>
              <a:ea typeface="华文黑体" panose="0201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pc="100" dirty="0"/>
              <a:t>Just my two cents: </a:t>
            </a:r>
          </a:p>
          <a:p>
            <a:pPr algn="ctr">
              <a:lnSpc>
                <a:spcPct val="150000"/>
              </a:lnSpc>
            </a:pPr>
            <a:r>
              <a:rPr lang="en-US" altLang="zh-CN" spc="100" dirty="0"/>
              <a:t>”Prompt and Adapter seem to be powerful, which can mitigate the issues in every module to some degree.”</a:t>
            </a:r>
            <a:r>
              <a:rPr lang="en-US" altLang="zh-CN" b="1" dirty="0">
                <a:latin typeface="华文黑体" panose="02010600040101010101" charset="-122"/>
                <a:ea typeface="华文黑体" panose="02010600040101010101" charset="-122"/>
              </a:rPr>
              <a:t> </a:t>
            </a:r>
          </a:p>
          <a:p>
            <a:pPr algn="ctr" fontAlgn="auto">
              <a:lnSpc>
                <a:spcPct val="150000"/>
              </a:lnSpc>
            </a:pPr>
            <a:endParaRPr lang="en-US" altLang="zh-CN" sz="3200" b="1" dirty="0">
              <a:latin typeface="华文黑体" panose="02010600040101010101" charset="-122"/>
              <a:ea typeface="华文黑体" panose="02010600040101010101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380205" y="1138384"/>
            <a:ext cx="523514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b="1" dirty="0">
                <a:latin typeface="+mj-lt"/>
                <a:ea typeface="华文黑体" panose="02010600040101010101" charset="-122"/>
              </a:rPr>
              <a:t>A Survey: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b="1" dirty="0">
                <a:latin typeface="+mj-lt"/>
                <a:ea typeface="华文黑体" panose="02010600040101010101" charset="-122"/>
              </a:rPr>
              <a:t>How to Better Fine-tune Pre-trained Language Models</a:t>
            </a:r>
            <a:endParaRPr lang="en-US" altLang="zh-CN" spc="100" dirty="0">
              <a:solidFill>
                <a:schemeClr val="tx1"/>
              </a:solidFill>
              <a:uFillTx/>
              <a:latin typeface="+mj-lt"/>
            </a:endParaRP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E0F497D-AE29-B44A-A8EF-56D9DDFF8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522" y="2018752"/>
            <a:ext cx="3457732" cy="4839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2BDE5F-0812-1F4B-9424-3446B63C0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798" y="2708593"/>
            <a:ext cx="2038132" cy="31207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085688-C8BD-9740-8FB9-04619746AEF5}"/>
              </a:ext>
            </a:extLst>
          </p:cNvPr>
          <p:cNvSpPr/>
          <p:nvPr/>
        </p:nvSpPr>
        <p:spPr>
          <a:xfrm>
            <a:off x="4024759" y="6360499"/>
            <a:ext cx="4142481" cy="403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600" dirty="0">
                <a:latin typeface="华文黑体" panose="02010600040101010101" charset="-122"/>
                <a:ea typeface="华文黑体" panose="02010600040101010101" charset="-122"/>
              </a:rPr>
              <a:t>Please refer to the paper for more detail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632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2275205"/>
            <a:ext cx="4584700" cy="111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400" dirty="0">
                <a:latin typeface="华文黑体" panose="02010600040101010101" charset="-122"/>
                <a:ea typeface="华文黑体" panose="02010600040101010101" charset="-122"/>
              </a:rPr>
              <a:t>Open Question and Discussion</a:t>
            </a:r>
            <a:endParaRPr lang="en-US" altLang="zh-CN" sz="3200" b="1" dirty="0">
              <a:latin typeface="华文黑体" panose="02010600040101010101" charset="-122"/>
              <a:ea typeface="华文黑体" panose="02010600040101010101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312227-4B7B-C145-A29B-9C773919899C}"/>
              </a:ext>
            </a:extLst>
          </p:cNvPr>
          <p:cNvSpPr txBox="1"/>
          <p:nvPr/>
        </p:nvSpPr>
        <p:spPr>
          <a:xfrm>
            <a:off x="6096001" y="936299"/>
            <a:ext cx="5105400" cy="595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zh-CN" b="1" spc="100" dirty="0">
                <a:ea typeface="STHeiti" panose="02010600040101010101" pitchFamily="2" charset="-122"/>
              </a:rPr>
              <a:t>Input: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altLang="zh-CN" spc="100" dirty="0">
                <a:ea typeface="STHeiti" panose="02010600040101010101" pitchFamily="2" charset="-122"/>
              </a:rPr>
              <a:t>How to learn? (P.10)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zh-CN" b="1" spc="100" dirty="0">
                <a:ea typeface="STHeiti" panose="02010600040101010101" pitchFamily="2" charset="-122"/>
              </a:rPr>
              <a:t>Objective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altLang="zh-CN" spc="100" dirty="0">
                <a:ea typeface="STHeiti" panose="02010600040101010101" pitchFamily="2" charset="-122"/>
              </a:rPr>
              <a:t>Transformability and Superimposition for Prompt and adapter (P.19)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zh-CN" b="1" spc="100" dirty="0">
                <a:ea typeface="STHeiti" panose="02010600040101010101" pitchFamily="2" charset="-122"/>
              </a:rPr>
              <a:t>Extra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r>
              <a:rPr lang="en-US" altLang="zh-CN" spc="100" dirty="0"/>
              <a:t>Fine-tuning is still a standard for PLMs?</a:t>
            </a: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endParaRPr lang="en-US" altLang="zh-CN" b="1" spc="100" dirty="0">
              <a:ea typeface="STHeiti" panose="02010600040101010101" pitchFamily="2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b="1" spc="100" dirty="0">
              <a:ea typeface="STHeiti" panose="0201060004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endParaRPr lang="en-US" altLang="zh-CN" b="1" spc="100" dirty="0">
              <a:ea typeface="STHeiti" panose="0201060004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zh-CN" spc="100" dirty="0">
              <a:ea typeface="STHeiti" panose="0201060004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Tx/>
              <a:buChar char="-"/>
            </a:pPr>
            <a:endParaRPr lang="en-US" altLang="zh-CN" spc="100" dirty="0">
              <a:ea typeface="STHeiti" panose="02010600040101010101" pitchFamily="2" charset="-122"/>
            </a:endParaRPr>
          </a:p>
          <a:p>
            <a:pPr marL="342900" indent="-342900" algn="just" fontAlgn="auto">
              <a:lnSpc>
                <a:spcPct val="150000"/>
              </a:lnSpc>
              <a:buFontTx/>
              <a:buChar char="-"/>
            </a:pPr>
            <a:endParaRPr lang="en-US" altLang="zh-CN" sz="2000" spc="100" dirty="0">
              <a:ea typeface="STHeiti" panose="02010600040101010101" pitchFamily="2" charset="-122"/>
            </a:endParaRPr>
          </a:p>
          <a:p>
            <a:pPr algn="just" fontAlgn="auto">
              <a:lnSpc>
                <a:spcPct val="150000"/>
              </a:lnSpc>
            </a:pPr>
            <a:endParaRPr lang="en-US" altLang="zh-CN" sz="2000" spc="100" dirty="0">
              <a:ea typeface="STHeiti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2275205"/>
            <a:ext cx="4584700" cy="351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Recently, the size of PLMs becomes larger</a:t>
            </a:r>
          </a:p>
          <a:p>
            <a:pPr algn="ctr" fontAlgn="auto">
              <a:lnSpc>
                <a:spcPct val="150000"/>
              </a:lnSpc>
            </a:pPr>
            <a:b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</a:br>
            <a:r>
              <a:rPr lang="en-US" altLang="zh-CN" dirty="0">
                <a:ea typeface="华文黑体" panose="02010600040101010101" charset="-122"/>
              </a:rPr>
              <a:t>Present fine-tuning strategies </a:t>
            </a:r>
            <a:r>
              <a:rPr lang="en-US" dirty="0"/>
              <a:t>may result in the limitation of adopting larger PLMs to downstream tasks</a:t>
            </a:r>
            <a:endParaRPr lang="en-US" altLang="zh-CN" b="1" dirty="0">
              <a:ea typeface="华文黑体" panose="02010600040101010101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20FF149-6D4D-864C-8D9B-2BE975BC4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44" y="1892570"/>
            <a:ext cx="5944656" cy="2765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426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2275205"/>
            <a:ext cx="4584700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Challenges in </a:t>
            </a:r>
            <a:b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</a:b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Fine-tuning of PLMs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AF8AC9-DA2D-6B4A-B1FA-B06040F7D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1" y="732764"/>
            <a:ext cx="3807113" cy="5829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274955" y="190500"/>
            <a:ext cx="1416050" cy="114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418445" y="190500"/>
            <a:ext cx="1299210" cy="1147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2275205"/>
            <a:ext cx="4584700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Challenges in </a:t>
            </a:r>
            <a:b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</a:br>
            <a:r>
              <a:rPr lang="en-US" altLang="zh-CN" sz="3200" b="1" dirty="0">
                <a:latin typeface="华文黑体" panose="02010600040101010101" charset="-122"/>
                <a:ea typeface="华文黑体" panose="02010600040101010101" charset="-122"/>
              </a:rPr>
              <a:t>Fine-tuning of PLMs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1440815"/>
            <a:ext cx="0" cy="4388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AF8AC9-DA2D-6B4A-B1FA-B06040F7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1" y="720407"/>
            <a:ext cx="3807113" cy="58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7DE3AC-8C8A-3C47-BC2C-B5B0DE266D0E}"/>
              </a:ext>
            </a:extLst>
          </p:cNvPr>
          <p:cNvSpPr/>
          <p:nvPr/>
        </p:nvSpPr>
        <p:spPr>
          <a:xfrm>
            <a:off x="6400802" y="1743075"/>
            <a:ext cx="4216398" cy="4806632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610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8D55A6"/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788275" cy="267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Challenges: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 rich and high-quality annotated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Have difficulty comprehensively understanding languages like humans</a:t>
            </a:r>
            <a:endParaRPr lang="en-US" altLang="zh-CN" sz="2000" dirty="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Downstream Level Information Augmentation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Ability Augmentation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E303EF-B42D-DF4D-89F8-EED3CA797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47" y="3713072"/>
            <a:ext cx="4651306" cy="22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8D55A6"/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788275" cy="429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Challenges: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Need rich and high-quality annotated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Have difficulty comprehensively understanding languages like humans</a:t>
            </a:r>
            <a:endParaRPr lang="en-US" altLang="zh-CN" sz="2000" dirty="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Downstream Level Information Augmentation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Domain-level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Task-level 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1010CE-117A-D940-8482-ACC872C13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" r="60698"/>
          <a:stretch/>
        </p:blipFill>
        <p:spPr>
          <a:xfrm>
            <a:off x="3346450" y="3731415"/>
            <a:ext cx="2292350" cy="897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7EAC52-C80A-5248-889D-B7B04BEDCBE9}"/>
              </a:ext>
            </a:extLst>
          </p:cNvPr>
          <p:cNvSpPr txBox="1"/>
          <p:nvPr/>
        </p:nvSpPr>
        <p:spPr>
          <a:xfrm>
            <a:off x="5678368" y="3857089"/>
            <a:ext cx="4252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Training on domain-level data (unlabelled) </a:t>
            </a:r>
            <a:br>
              <a:rPr lang="en-TW" dirty="0"/>
            </a:br>
            <a:r>
              <a:rPr lang="en-TW" dirty="0"/>
              <a:t>by pre-training objective (MLM). 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1F3281-EDE7-FF4B-BBFF-7C5875C95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" r="60698"/>
          <a:stretch/>
        </p:blipFill>
        <p:spPr>
          <a:xfrm>
            <a:off x="3346450" y="5332852"/>
            <a:ext cx="2292350" cy="897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47947D-8737-6545-900D-C03BF9B625CB}"/>
              </a:ext>
            </a:extLst>
          </p:cNvPr>
          <p:cNvSpPr txBox="1"/>
          <p:nvPr/>
        </p:nvSpPr>
        <p:spPr>
          <a:xfrm>
            <a:off x="5678368" y="5359380"/>
            <a:ext cx="5053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Training on task-level data (labeled, </a:t>
            </a:r>
            <a:r>
              <a:rPr lang="en-US" dirty="0"/>
              <a:t>pseudo labeled</a:t>
            </a:r>
            <a:r>
              <a:rPr lang="en-TW" dirty="0"/>
              <a:t>)</a:t>
            </a:r>
            <a:endParaRPr lang="en-US" dirty="0"/>
          </a:p>
          <a:p>
            <a:r>
              <a:rPr lang="en-US" dirty="0"/>
              <a:t>by data augmentation or auxiliary training </a:t>
            </a:r>
            <a:br>
              <a:rPr lang="en-US" dirty="0"/>
            </a:br>
            <a:r>
              <a:rPr lang="en-US" dirty="0"/>
              <a:t>objectives (Ex. Supervised Contrastive</a:t>
            </a:r>
            <a:br>
              <a:rPr lang="en-US" dirty="0"/>
            </a:br>
            <a:r>
              <a:rPr lang="en-US" dirty="0"/>
              <a:t>Learning)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8097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" y="339725"/>
            <a:ext cx="1196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00" dirty="0">
                <a:solidFill>
                  <a:srgbClr val="8D55A6"/>
                </a:solidFill>
              </a:rPr>
              <a:t>Input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Parameter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 Objective</a:t>
            </a:r>
            <a:r>
              <a:rPr lang="zh-CN" altLang="en-US" spc="100" dirty="0">
                <a:solidFill>
                  <a:schemeClr val="accent3">
                    <a:lumMod val="75000"/>
                  </a:schemeClr>
                </a:solidFill>
                <a:uFillTx/>
              </a:rPr>
              <a:t> 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  <a:uFillTx/>
              </a:rPr>
              <a:t>| Optimization </a:t>
            </a:r>
            <a:r>
              <a:rPr lang="en-US" altLang="zh-CN" spc="100" dirty="0">
                <a:solidFill>
                  <a:schemeClr val="accent3">
                    <a:lumMod val="75000"/>
                  </a:schemeClr>
                </a:solidFill>
              </a:rPr>
              <a:t>| Robustness</a:t>
            </a:r>
            <a:endParaRPr lang="en-US" altLang="zh-CN" spc="100" dirty="0">
              <a:solidFill>
                <a:schemeClr val="accent3">
                  <a:lumMod val="75000"/>
                </a:schemeClr>
              </a:solidFill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4030"/>
          <a:stretch>
            <a:fillRect/>
          </a:stretch>
        </p:blipFill>
        <p:spPr>
          <a:xfrm>
            <a:off x="9503410" y="5650865"/>
            <a:ext cx="141605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57823"/>
          <a:stretch>
            <a:fillRect/>
          </a:stretch>
        </p:blipFill>
        <p:spPr>
          <a:xfrm>
            <a:off x="10772140" y="5650865"/>
            <a:ext cx="1299210" cy="1147445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83C468B6-C951-6843-9155-2D62D52F816E}"/>
              </a:ext>
            </a:extLst>
          </p:cNvPr>
          <p:cNvSpPr txBox="1"/>
          <p:nvPr/>
        </p:nvSpPr>
        <p:spPr>
          <a:xfrm>
            <a:off x="885825" y="1036955"/>
            <a:ext cx="7788275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Challenges: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 rich and high-quality annotated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Have difficulty comprehensively understanding languages like humans</a:t>
            </a:r>
            <a:endParaRPr lang="en-US" altLang="zh-CN" sz="2000" b="1" dirty="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Ability Augmentation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AA3EB18-30CE-374C-95F6-8596024B9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61" y="5448617"/>
            <a:ext cx="6039184" cy="1147445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D6D795E-9FFD-A546-BB04-CA8ED2230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15" y="3013305"/>
            <a:ext cx="4057650" cy="2256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61B1A8-B7BB-C444-B2D5-2DD45AC5875E}"/>
              </a:ext>
            </a:extLst>
          </p:cNvPr>
          <p:cNvSpPr txBox="1"/>
          <p:nvPr/>
        </p:nvSpPr>
        <p:spPr>
          <a:xfrm>
            <a:off x="8472269" y="3818580"/>
            <a:ext cx="322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SpanBert, ERNIE, </a:t>
            </a:r>
            <a:r>
              <a:rPr lang="en-US" dirty="0"/>
              <a:t>KEPLER, </a:t>
            </a:r>
            <a:r>
              <a:rPr lang="en-US" dirty="0" err="1"/>
              <a:t>KnowBert</a:t>
            </a:r>
            <a:r>
              <a:rPr lang="en-US" dirty="0"/>
              <a:t>, </a:t>
            </a:r>
            <a:r>
              <a:rPr lang="en-US" dirty="0" err="1"/>
              <a:t>CokeBERT</a:t>
            </a:r>
            <a:r>
              <a:rPr lang="en-US" dirty="0"/>
              <a:t>, …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814232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</TotalTime>
  <Words>1619</Words>
  <Application>Microsoft Macintosh PowerPoint</Application>
  <PresentationFormat>Widescreen</PresentationFormat>
  <Paragraphs>277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华文仿宋</vt:lpstr>
      <vt:lpstr>华文黑体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zengzheni</dc:creator>
  <cp:lastModifiedBy>Sheng Su -  蘇裕勝</cp:lastModifiedBy>
  <cp:revision>157</cp:revision>
  <dcterms:created xsi:type="dcterms:W3CDTF">2021-07-12T09:38:35Z</dcterms:created>
  <dcterms:modified xsi:type="dcterms:W3CDTF">2021-07-15T08:18:47Z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2052-1.9.0.2959</vt:lpwstr>
  </property>
</Properties>
</file>